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92" r:id="rId5"/>
  </p:sldMasterIdLst>
  <p:notesMasterIdLst>
    <p:notesMasterId r:id="rId20"/>
  </p:notesMasterIdLst>
  <p:handoutMasterIdLst>
    <p:handoutMasterId r:id="rId21"/>
  </p:handoutMasterIdLst>
  <p:sldIdLst>
    <p:sldId id="256" r:id="rId6"/>
    <p:sldId id="265" r:id="rId7"/>
    <p:sldId id="258" r:id="rId8"/>
    <p:sldId id="262" r:id="rId9"/>
    <p:sldId id="266" r:id="rId10"/>
    <p:sldId id="267" r:id="rId11"/>
    <p:sldId id="268" r:id="rId12"/>
    <p:sldId id="270" r:id="rId13"/>
    <p:sldId id="269" r:id="rId14"/>
    <p:sldId id="271" r:id="rId15"/>
    <p:sldId id="272" r:id="rId16"/>
    <p:sldId id="273" r:id="rId17"/>
    <p:sldId id="274" r:id="rId18"/>
    <p:sldId id="275" r:id="rId19"/>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varScale="1">
        <p:scale>
          <a:sx n="109" d="100"/>
          <a:sy n="109" d="100"/>
        </p:scale>
        <p:origin x="17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DE2C9E6A-8ED3-4D60-8725-1D70F9FE9289}"/>
    <pc:docChg chg="modSld">
      <pc:chgData name="Mr Porter" userId="caeb4aa7-6afb-46a3-a995-19b0c182e2ba" providerId="ADAL" clId="{DE2C9E6A-8ED3-4D60-8725-1D70F9FE9289}" dt="2020-05-19T14:06:54.506" v="1" actId="14100"/>
      <pc:docMkLst>
        <pc:docMk/>
      </pc:docMkLst>
      <pc:sldChg chg="modSp mod">
        <pc:chgData name="Mr Porter" userId="caeb4aa7-6afb-46a3-a995-19b0c182e2ba" providerId="ADAL" clId="{DE2C9E6A-8ED3-4D60-8725-1D70F9FE9289}" dt="2020-05-19T14:06:54.506" v="1" actId="14100"/>
        <pc:sldMkLst>
          <pc:docMk/>
          <pc:sldMk cId="4171292" sldId="275"/>
        </pc:sldMkLst>
        <pc:spChg chg="mod">
          <ac:chgData name="Mr Porter" userId="caeb4aa7-6afb-46a3-a995-19b0c182e2ba" providerId="ADAL" clId="{DE2C9E6A-8ED3-4D60-8725-1D70F9FE9289}" dt="2020-05-19T14:06:54.506" v="1" actId="14100"/>
          <ac:spMkLst>
            <pc:docMk/>
            <pc:sldMk cId="4171292" sldId="275"/>
            <ac:spMk id="4" creationId="{00000000-0000-0000-0000-000000000000}"/>
          </ac:spMkLst>
        </pc:spChg>
      </pc:sldChg>
    </pc:docChg>
  </pc:docChgLst>
  <pc:docChgLst>
    <pc:chgData name="Mr Porter" userId="caeb4aa7-6afb-46a3-a995-19b0c182e2ba" providerId="ADAL" clId="{FEAAABF5-2A41-4B75-AEF9-9ED79813096A}"/>
    <pc:docChg chg="custSel modSld">
      <pc:chgData name="Mr Porter" userId="caeb4aa7-6afb-46a3-a995-19b0c182e2ba" providerId="ADAL" clId="{FEAAABF5-2A41-4B75-AEF9-9ED79813096A}" dt="2020-05-26T08:58:43.018" v="241" actId="20577"/>
      <pc:docMkLst>
        <pc:docMk/>
      </pc:docMkLst>
      <pc:sldChg chg="modSp mod">
        <pc:chgData name="Mr Porter" userId="caeb4aa7-6afb-46a3-a995-19b0c182e2ba" providerId="ADAL" clId="{FEAAABF5-2A41-4B75-AEF9-9ED79813096A}" dt="2020-05-26T08:58:43.018" v="241" actId="20577"/>
        <pc:sldMkLst>
          <pc:docMk/>
          <pc:sldMk cId="4171292" sldId="275"/>
        </pc:sldMkLst>
        <pc:spChg chg="mod">
          <ac:chgData name="Mr Porter" userId="caeb4aa7-6afb-46a3-a995-19b0c182e2ba" providerId="ADAL" clId="{FEAAABF5-2A41-4B75-AEF9-9ED79813096A}" dt="2020-05-26T08:58:43.018" v="241" actId="20577"/>
          <ac:spMkLst>
            <pc:docMk/>
            <pc:sldMk cId="4171292" sldId="275"/>
            <ac:spMk id="2" creationId="{00000000-0000-0000-0000-000000000000}"/>
          </ac:spMkLst>
        </pc:spChg>
        <pc:spChg chg="mod">
          <ac:chgData name="Mr Porter" userId="caeb4aa7-6afb-46a3-a995-19b0c182e2ba" providerId="ADAL" clId="{FEAAABF5-2A41-4B75-AEF9-9ED79813096A}" dt="2020-05-26T08:57:50.448" v="19" actId="20577"/>
          <ac:spMkLst>
            <pc:docMk/>
            <pc:sldMk cId="4171292" sldId="275"/>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24/08/2022</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24/08/2022</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64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4627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984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683054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92566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192861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629514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877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719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631437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69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8/24/2022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8/24/2022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03685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tos, imágenes y otros productos fotográficos de stock sobre Ui ...">
            <a:extLst>
              <a:ext uri="{FF2B5EF4-FFF2-40B4-BE49-F238E27FC236}">
                <a16:creationId xmlns:a16="http://schemas.microsoft.com/office/drawing/2014/main" id="{FA5FA6F5-124F-4F92-90E5-4CF454D562FE}"/>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15692" b="1192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dirty="0">
                <a:solidFill>
                  <a:srgbClr val="FFFFFF"/>
                </a:solidFill>
              </a:rPr>
              <a:t>higher 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The Design Process</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Final idea</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sz="1800" dirty="0">
                <a:solidFill>
                  <a:srgbClr val="FFFFFF"/>
                </a:solidFill>
              </a:rPr>
              <a:t>The final idea is the end product. After you have developed one of your initial ideas using the various design factors, you should have a finished idea. </a:t>
            </a:r>
          </a:p>
          <a:p>
            <a:pPr marL="0" indent="0">
              <a:buNone/>
            </a:pPr>
            <a:r>
              <a:rPr lang="en-GB" sz="1800" dirty="0">
                <a:solidFill>
                  <a:srgbClr val="FFFFFF"/>
                </a:solidFill>
              </a:rPr>
              <a:t>You will be asked to present this in the form of 2D sketches, 3D sketches, card/cardboard models or computer models. </a:t>
            </a:r>
          </a:p>
          <a:p>
            <a:pPr marL="0" indent="0">
              <a:buNone/>
            </a:pPr>
            <a:r>
              <a:rPr lang="en-GB" sz="1800" dirty="0">
                <a:solidFill>
                  <a:srgbClr val="FFFFFF"/>
                </a:solidFill>
              </a:rPr>
              <a:t>You will now have a very good idea of how the product: looks, works, assembled together, what materials it is made from and what manufacturing processes it would require to be made. </a:t>
            </a:r>
          </a:p>
        </p:txBody>
      </p:sp>
      <p:pic>
        <p:nvPicPr>
          <p:cNvPr id="7170" name="Picture 2" descr="industrialdesign #sketch #sketchaday #productdesign #design ...">
            <a:extLst>
              <a:ext uri="{FF2B5EF4-FFF2-40B4-BE49-F238E27FC236}">
                <a16:creationId xmlns:a16="http://schemas.microsoft.com/office/drawing/2014/main" id="{A12DE79F-8855-4065-8E46-2F86499C0B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50"/>
          <a:stretch/>
        </p:blipFill>
        <p:spPr bwMode="auto">
          <a:xfrm>
            <a:off x="4298006" y="188640"/>
            <a:ext cx="471805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6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Plan for manufacture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sz="1800" dirty="0">
                <a:solidFill>
                  <a:srgbClr val="FFFFFF"/>
                </a:solidFill>
              </a:rPr>
              <a:t>The plan for manufacture is essentially a step by step guide as to how your product would be made. </a:t>
            </a:r>
          </a:p>
          <a:p>
            <a:pPr marL="0" indent="0">
              <a:buNone/>
            </a:pPr>
            <a:r>
              <a:rPr lang="en-GB" sz="1800" dirty="0">
                <a:solidFill>
                  <a:srgbClr val="FFFFFF"/>
                </a:solidFill>
              </a:rPr>
              <a:t>You must know the different tools and processes used in each stage of marking out, cutting, filing, sawing and finishing each material. </a:t>
            </a:r>
          </a:p>
          <a:p>
            <a:pPr marL="0" indent="0">
              <a:buNone/>
            </a:pPr>
            <a:r>
              <a:rPr lang="en-GB" sz="1800" dirty="0">
                <a:solidFill>
                  <a:srgbClr val="FFFFFF"/>
                </a:solidFill>
              </a:rPr>
              <a:t>You will also be required to produce a cutting list, which is a list of each material to the exact size you require, before you begin to mark and cut the design out from it. </a:t>
            </a:r>
          </a:p>
        </p:txBody>
      </p:sp>
      <p:pic>
        <p:nvPicPr>
          <p:cNvPr id="3" name="Picture 2">
            <a:extLst>
              <a:ext uri="{FF2B5EF4-FFF2-40B4-BE49-F238E27FC236}">
                <a16:creationId xmlns:a16="http://schemas.microsoft.com/office/drawing/2014/main" id="{C9599D87-19AE-4A26-B9C3-AD1EA8C3CD53}"/>
              </a:ext>
            </a:extLst>
          </p:cNvPr>
          <p:cNvPicPr>
            <a:picLocks noChangeAspect="1"/>
          </p:cNvPicPr>
          <p:nvPr/>
        </p:nvPicPr>
        <p:blipFill rotWithShape="1">
          <a:blip r:embed="rId2"/>
          <a:srcRect l="12500" t="17161" r="27163" b="6579"/>
          <a:stretch/>
        </p:blipFill>
        <p:spPr>
          <a:xfrm>
            <a:off x="4298006" y="1916832"/>
            <a:ext cx="4706554" cy="3344460"/>
          </a:xfrm>
          <a:prstGeom prst="rect">
            <a:avLst/>
          </a:prstGeom>
        </p:spPr>
      </p:pic>
    </p:spTree>
    <p:extLst>
      <p:ext uri="{BB962C8B-B14F-4D97-AF65-F5344CB8AC3E}">
        <p14:creationId xmlns:p14="http://schemas.microsoft.com/office/powerpoint/2010/main" val="109327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testing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sz="1800" dirty="0">
                <a:solidFill>
                  <a:srgbClr val="FFFFFF"/>
                </a:solidFill>
              </a:rPr>
              <a:t>The final prototype, once manufactured, should be tested. </a:t>
            </a:r>
          </a:p>
          <a:p>
            <a:pPr marL="0" indent="0">
              <a:buNone/>
            </a:pPr>
            <a:r>
              <a:rPr lang="en-GB" sz="1800" dirty="0">
                <a:solidFill>
                  <a:srgbClr val="FFFFFF"/>
                </a:solidFill>
              </a:rPr>
              <a:t>Many companies e.g. IKEA, test their products using machines, for example, a machine which simulated someone sitting on a chair over and over. </a:t>
            </a:r>
          </a:p>
          <a:p>
            <a:pPr marL="0" indent="0">
              <a:buNone/>
            </a:pPr>
            <a:r>
              <a:rPr lang="en-GB" sz="1800" dirty="0">
                <a:solidFill>
                  <a:srgbClr val="FFFFFF"/>
                </a:solidFill>
              </a:rPr>
              <a:t>It is vital that products are tested before they are then manufactured on a larger scale, to ensure they are both safe and function as desired. </a:t>
            </a:r>
          </a:p>
          <a:p>
            <a:pPr marL="0" indent="0">
              <a:buNone/>
            </a:pPr>
            <a:r>
              <a:rPr lang="en-GB" sz="1800" dirty="0">
                <a:solidFill>
                  <a:srgbClr val="FFFFFF"/>
                </a:solidFill>
              </a:rPr>
              <a:t>If the products fail the tests, then the design team must go back to developing the product again to ensure they fix any issues. </a:t>
            </a:r>
          </a:p>
        </p:txBody>
      </p:sp>
      <p:pic>
        <p:nvPicPr>
          <p:cNvPr id="8194" name="Picture 2" descr="Office ergonomics | IKEA Business - IKEA Ireland">
            <a:extLst>
              <a:ext uri="{FF2B5EF4-FFF2-40B4-BE49-F238E27FC236}">
                <a16:creationId xmlns:a16="http://schemas.microsoft.com/office/drawing/2014/main" id="{BA21295B-37B7-4A0C-9BA4-501EBF93A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006" y="1115916"/>
            <a:ext cx="4572817" cy="462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5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evaluation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sz="1800" dirty="0">
                <a:solidFill>
                  <a:srgbClr val="FFFFFF"/>
                </a:solidFill>
              </a:rPr>
              <a:t>A product evaluation is essentially asking if the final design and prototypes meet the design specification.</a:t>
            </a:r>
          </a:p>
          <a:p>
            <a:pPr marL="0" indent="0">
              <a:buNone/>
            </a:pPr>
            <a:r>
              <a:rPr lang="en-GB" sz="1800" dirty="0">
                <a:solidFill>
                  <a:srgbClr val="FFFFFF"/>
                </a:solidFill>
              </a:rPr>
              <a:t>Does the product do what it is meant to do?</a:t>
            </a:r>
          </a:p>
          <a:p>
            <a:pPr marL="0" indent="0">
              <a:buNone/>
            </a:pPr>
            <a:r>
              <a:rPr lang="en-GB" sz="1800" dirty="0">
                <a:solidFill>
                  <a:srgbClr val="FFFFFF"/>
                </a:solidFill>
              </a:rPr>
              <a:t>Does it do it well?</a:t>
            </a:r>
          </a:p>
          <a:p>
            <a:pPr marL="0" indent="0">
              <a:buNone/>
            </a:pPr>
            <a:r>
              <a:rPr lang="en-GB" sz="1800" dirty="0">
                <a:solidFill>
                  <a:srgbClr val="FFFFFF"/>
                </a:solidFill>
              </a:rPr>
              <a:t>Is the client happy with the final product and meets their expectations?</a:t>
            </a:r>
          </a:p>
        </p:txBody>
      </p:sp>
      <p:pic>
        <p:nvPicPr>
          <p:cNvPr id="9218" name="Picture 2" descr="Monitoring, evaluation and learning | Overseas Development ...">
            <a:extLst>
              <a:ext uri="{FF2B5EF4-FFF2-40B4-BE49-F238E27FC236}">
                <a16:creationId xmlns:a16="http://schemas.microsoft.com/office/drawing/2014/main" id="{8A219046-723A-462C-8076-721EC5A639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55" r="19255"/>
          <a:stretch/>
        </p:blipFill>
        <p:spPr bwMode="auto">
          <a:xfrm>
            <a:off x="4379976" y="1484784"/>
            <a:ext cx="4464496"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58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836712"/>
            <a:ext cx="4550113" cy="936104"/>
          </a:xfrm>
        </p:spPr>
        <p:txBody>
          <a:bodyPr>
            <a:normAutofit/>
          </a:bodyPr>
          <a:lstStyle/>
          <a:p>
            <a:r>
              <a:rPr lang="en-GB" dirty="0"/>
              <a:t>Complete process</a:t>
            </a:r>
          </a:p>
        </p:txBody>
      </p:sp>
      <p:sp>
        <p:nvSpPr>
          <p:cNvPr id="2" name="Content Placeholder 1"/>
          <p:cNvSpPr>
            <a:spLocks noGrp="1"/>
          </p:cNvSpPr>
          <p:nvPr>
            <p:ph idx="1"/>
          </p:nvPr>
        </p:nvSpPr>
        <p:spPr>
          <a:xfrm>
            <a:off x="768096" y="1628800"/>
            <a:ext cx="4550113" cy="5112568"/>
          </a:xfrm>
        </p:spPr>
        <p:txBody>
          <a:bodyPr>
            <a:normAutofit/>
          </a:bodyPr>
          <a:lstStyle/>
          <a:p>
            <a:pPr marL="0" indent="0">
              <a:lnSpc>
                <a:spcPct val="100000"/>
              </a:lnSpc>
              <a:spcBef>
                <a:spcPts val="0"/>
              </a:spcBef>
              <a:spcAft>
                <a:spcPts val="0"/>
              </a:spcAft>
              <a:buNone/>
            </a:pPr>
            <a:r>
              <a:rPr lang="en-GB" sz="1800" dirty="0"/>
              <a:t>The following is the comprehensive list of the design process. Some additional steps in between those mentioned, are listed below:</a:t>
            </a:r>
          </a:p>
          <a:p>
            <a:pPr marL="516636" lvl="1" indent="-342900">
              <a:lnSpc>
                <a:spcPct val="100000"/>
              </a:lnSpc>
              <a:spcBef>
                <a:spcPts val="0"/>
              </a:spcBef>
              <a:spcAft>
                <a:spcPts val="0"/>
              </a:spcAft>
              <a:buFont typeface="+mj-lt"/>
              <a:buAutoNum type="arabicPeriod"/>
            </a:pPr>
            <a:r>
              <a:rPr lang="en-GB" dirty="0"/>
              <a:t>Identification of Needs and Wants</a:t>
            </a:r>
          </a:p>
          <a:p>
            <a:pPr marL="516636" lvl="1" indent="-342900">
              <a:lnSpc>
                <a:spcPct val="100000"/>
              </a:lnSpc>
              <a:spcBef>
                <a:spcPts val="0"/>
              </a:spcBef>
              <a:spcAft>
                <a:spcPts val="0"/>
              </a:spcAft>
              <a:buFont typeface="+mj-lt"/>
              <a:buAutoNum type="arabicPeriod"/>
            </a:pPr>
            <a:r>
              <a:rPr lang="en-GB" dirty="0"/>
              <a:t>Market Research</a:t>
            </a:r>
          </a:p>
          <a:p>
            <a:pPr marL="516636" lvl="1" indent="-342900">
              <a:lnSpc>
                <a:spcPct val="100000"/>
              </a:lnSpc>
              <a:spcBef>
                <a:spcPts val="0"/>
              </a:spcBef>
              <a:spcAft>
                <a:spcPts val="0"/>
              </a:spcAft>
              <a:buFont typeface="+mj-lt"/>
              <a:buAutoNum type="arabicPeriod"/>
            </a:pPr>
            <a:r>
              <a:rPr lang="en-GB" dirty="0"/>
              <a:t>Initial Design Brief</a:t>
            </a:r>
          </a:p>
          <a:p>
            <a:pPr marL="516636" lvl="1" indent="-342900">
              <a:lnSpc>
                <a:spcPct val="100000"/>
              </a:lnSpc>
              <a:spcBef>
                <a:spcPts val="0"/>
              </a:spcBef>
              <a:spcAft>
                <a:spcPts val="0"/>
              </a:spcAft>
              <a:buFont typeface="+mj-lt"/>
              <a:buAutoNum type="arabicPeriod"/>
            </a:pPr>
            <a:r>
              <a:rPr lang="en-GB" dirty="0"/>
              <a:t>Design Brief Analysis</a:t>
            </a:r>
          </a:p>
          <a:p>
            <a:pPr marL="516636" lvl="1" indent="-342900">
              <a:lnSpc>
                <a:spcPct val="100000"/>
              </a:lnSpc>
              <a:spcBef>
                <a:spcPts val="0"/>
              </a:spcBef>
              <a:spcAft>
                <a:spcPts val="0"/>
              </a:spcAft>
              <a:buFont typeface="+mj-lt"/>
              <a:buAutoNum type="arabicPeriod"/>
            </a:pPr>
            <a:r>
              <a:rPr lang="en-GB" dirty="0"/>
              <a:t>Research and Investigation</a:t>
            </a:r>
          </a:p>
          <a:p>
            <a:pPr marL="516636" lvl="1" indent="-342900">
              <a:lnSpc>
                <a:spcPct val="100000"/>
              </a:lnSpc>
              <a:spcBef>
                <a:spcPts val="0"/>
              </a:spcBef>
              <a:spcAft>
                <a:spcPts val="0"/>
              </a:spcAft>
              <a:buFont typeface="+mj-lt"/>
              <a:buAutoNum type="arabicPeriod"/>
            </a:pPr>
            <a:r>
              <a:rPr lang="en-GB" dirty="0"/>
              <a:t>Design Specification</a:t>
            </a:r>
          </a:p>
          <a:p>
            <a:pPr marL="516636" lvl="1" indent="-342900">
              <a:lnSpc>
                <a:spcPct val="100000"/>
              </a:lnSpc>
              <a:spcBef>
                <a:spcPts val="0"/>
              </a:spcBef>
              <a:spcAft>
                <a:spcPts val="0"/>
              </a:spcAft>
              <a:buFont typeface="+mj-lt"/>
              <a:buAutoNum type="arabicPeriod"/>
            </a:pPr>
            <a:r>
              <a:rPr lang="en-GB" dirty="0"/>
              <a:t>Initial Idea Generation</a:t>
            </a:r>
          </a:p>
          <a:p>
            <a:pPr marL="516636" lvl="1" indent="-342900">
              <a:lnSpc>
                <a:spcPct val="100000"/>
              </a:lnSpc>
              <a:spcBef>
                <a:spcPts val="0"/>
              </a:spcBef>
              <a:spcAft>
                <a:spcPts val="0"/>
              </a:spcAft>
              <a:buFont typeface="+mj-lt"/>
              <a:buAutoNum type="arabicPeriod"/>
            </a:pPr>
            <a:r>
              <a:rPr lang="en-GB" dirty="0"/>
              <a:t>Design Development (drawings, models)</a:t>
            </a:r>
          </a:p>
          <a:p>
            <a:pPr marL="516636" lvl="1" indent="-342900">
              <a:lnSpc>
                <a:spcPct val="100000"/>
              </a:lnSpc>
              <a:spcBef>
                <a:spcPts val="0"/>
              </a:spcBef>
              <a:spcAft>
                <a:spcPts val="0"/>
              </a:spcAft>
              <a:buFont typeface="+mj-lt"/>
              <a:buAutoNum type="arabicPeriod"/>
            </a:pPr>
            <a:r>
              <a:rPr lang="en-GB" dirty="0"/>
              <a:t>Analysis of Ideas</a:t>
            </a:r>
          </a:p>
          <a:p>
            <a:pPr marL="516636" lvl="1" indent="-342900">
              <a:lnSpc>
                <a:spcPct val="100000"/>
              </a:lnSpc>
              <a:spcBef>
                <a:spcPts val="0"/>
              </a:spcBef>
              <a:spcAft>
                <a:spcPts val="0"/>
              </a:spcAft>
              <a:buFont typeface="+mj-lt"/>
              <a:buAutoNum type="arabicPeriod"/>
            </a:pPr>
            <a:r>
              <a:rPr lang="en-GB" dirty="0"/>
              <a:t>Presentation of Idea</a:t>
            </a:r>
          </a:p>
          <a:p>
            <a:pPr marL="516636" lvl="1" indent="-342900">
              <a:lnSpc>
                <a:spcPct val="100000"/>
              </a:lnSpc>
              <a:spcBef>
                <a:spcPts val="0"/>
              </a:spcBef>
              <a:spcAft>
                <a:spcPts val="0"/>
              </a:spcAft>
              <a:buFont typeface="+mj-lt"/>
              <a:buAutoNum type="arabicPeriod"/>
            </a:pPr>
            <a:r>
              <a:rPr lang="en-GB" dirty="0"/>
              <a:t>Evaluations, Discussions and Negotiations</a:t>
            </a:r>
          </a:p>
          <a:p>
            <a:pPr marL="516636" lvl="1" indent="-342900">
              <a:lnSpc>
                <a:spcPct val="100000"/>
              </a:lnSpc>
              <a:spcBef>
                <a:spcPts val="0"/>
              </a:spcBef>
              <a:spcAft>
                <a:spcPts val="0"/>
              </a:spcAft>
              <a:buFont typeface="+mj-lt"/>
              <a:buAutoNum type="arabicPeriod"/>
            </a:pPr>
            <a:r>
              <a:rPr lang="en-GB" dirty="0"/>
              <a:t>Synthesis of Ideas</a:t>
            </a:r>
          </a:p>
          <a:p>
            <a:pPr marL="516636" lvl="1" indent="-342900">
              <a:lnSpc>
                <a:spcPct val="100000"/>
              </a:lnSpc>
              <a:spcBef>
                <a:spcPts val="0"/>
              </a:spcBef>
              <a:spcAft>
                <a:spcPts val="0"/>
              </a:spcAft>
              <a:buFont typeface="+mj-lt"/>
              <a:buAutoNum type="arabicPeriod"/>
            </a:pPr>
            <a:r>
              <a:rPr lang="en-GB" dirty="0"/>
              <a:t>Design Proposal</a:t>
            </a:r>
          </a:p>
          <a:p>
            <a:pPr marL="516636" lvl="1" indent="-342900">
              <a:lnSpc>
                <a:spcPct val="100000"/>
              </a:lnSpc>
              <a:spcBef>
                <a:spcPts val="0"/>
              </a:spcBef>
              <a:spcAft>
                <a:spcPts val="0"/>
              </a:spcAft>
              <a:buFont typeface="+mj-lt"/>
              <a:buAutoNum type="arabicPeriod"/>
            </a:pPr>
            <a:r>
              <a:rPr lang="en-GB" dirty="0"/>
              <a:t>Planning for Manufacture</a:t>
            </a:r>
          </a:p>
          <a:p>
            <a:pPr marL="516636" lvl="1" indent="-342900">
              <a:lnSpc>
                <a:spcPct val="100000"/>
              </a:lnSpc>
              <a:spcBef>
                <a:spcPts val="0"/>
              </a:spcBef>
              <a:spcAft>
                <a:spcPts val="0"/>
              </a:spcAft>
              <a:buFont typeface="+mj-lt"/>
              <a:buAutoNum type="arabicPeriod"/>
            </a:pPr>
            <a:r>
              <a:rPr lang="en-GB" dirty="0"/>
              <a:t>Working Prototype</a:t>
            </a:r>
          </a:p>
          <a:p>
            <a:pPr marL="516636" lvl="1" indent="-342900">
              <a:lnSpc>
                <a:spcPct val="100000"/>
              </a:lnSpc>
              <a:spcBef>
                <a:spcPts val="0"/>
              </a:spcBef>
              <a:spcAft>
                <a:spcPts val="0"/>
              </a:spcAft>
              <a:buFont typeface="+mj-lt"/>
              <a:buAutoNum type="arabicPeriod"/>
            </a:pPr>
            <a:r>
              <a:rPr lang="en-GB" dirty="0" smtClean="0"/>
              <a:t>Testing </a:t>
            </a:r>
            <a:r>
              <a:rPr lang="en-GB" dirty="0"/>
              <a:t>and Evaluation</a:t>
            </a:r>
          </a:p>
        </p:txBody>
      </p:sp>
      <p:pic>
        <p:nvPicPr>
          <p:cNvPr id="2052" name="Picture 4" descr="Product Designer: A Look at the Year's Hottest Professional">
            <a:extLst>
              <a:ext uri="{FF2B5EF4-FFF2-40B4-BE49-F238E27FC236}">
                <a16:creationId xmlns:a16="http://schemas.microsoft.com/office/drawing/2014/main" id="{C25E42EF-CA6F-4F82-B80B-7188D10B3E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78" r="33078"/>
          <a:stretch/>
        </p:blipFill>
        <p:spPr bwMode="auto">
          <a:xfrm>
            <a:off x="5664199" y="0"/>
            <a:ext cx="34798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dirty="0">
                <a:solidFill>
                  <a:srgbClr val="FFFFFF"/>
                </a:solidFill>
              </a:rPr>
              <a:t>Learning Intentions</a:t>
            </a:r>
          </a:p>
          <a:p>
            <a:pPr>
              <a:buFont typeface="Arial" panose="020B0604020202020204" pitchFamily="34" charset="0"/>
              <a:buChar char="•"/>
            </a:pPr>
            <a:r>
              <a:rPr lang="en-GB" sz="1800" dirty="0">
                <a:solidFill>
                  <a:srgbClr val="FFFFFF"/>
                </a:solidFill>
              </a:rPr>
              <a:t> Develop an understanding of the design process.</a:t>
            </a:r>
          </a:p>
          <a:p>
            <a:pPr marL="0" indent="0">
              <a:buNone/>
            </a:pPr>
            <a:endParaRPr lang="en-GB" sz="1800" dirty="0">
              <a:solidFill>
                <a:srgbClr val="FFFFFF"/>
              </a:solidFill>
            </a:endParaRPr>
          </a:p>
          <a:p>
            <a:pPr marL="0" indent="0">
              <a:buNone/>
            </a:pPr>
            <a:endParaRPr lang="en-GB" sz="1800" dirty="0">
              <a:solidFill>
                <a:srgbClr val="FFFFFF"/>
              </a:solidFill>
            </a:endParaRPr>
          </a:p>
          <a:p>
            <a:pPr marL="0" indent="0">
              <a:buNone/>
            </a:pPr>
            <a:r>
              <a:rPr lang="en-GB" sz="2400" dirty="0">
                <a:solidFill>
                  <a:srgbClr val="FFFFFF"/>
                </a:solidFill>
              </a:rPr>
              <a:t>Success Criteria</a:t>
            </a:r>
          </a:p>
          <a:p>
            <a:pPr>
              <a:buFont typeface="Arial" panose="020B0604020202020204" pitchFamily="34" charset="0"/>
              <a:buChar char="•"/>
            </a:pPr>
            <a:r>
              <a:rPr lang="en-GB" sz="1800" dirty="0">
                <a:solidFill>
                  <a:srgbClr val="FFFFFF"/>
                </a:solidFill>
              </a:rPr>
              <a:t> I can organise the stages of the design process in chronological order.</a:t>
            </a:r>
          </a:p>
          <a:p>
            <a:pPr>
              <a:buFont typeface="Arial" panose="020B0604020202020204" pitchFamily="34" charset="0"/>
              <a:buChar char="•"/>
            </a:pPr>
            <a:r>
              <a:rPr lang="en-GB" sz="1800" dirty="0">
                <a:solidFill>
                  <a:srgbClr val="FFFFFF"/>
                </a:solidFill>
              </a:rPr>
              <a:t> I can explain what is involved in each of the design process stages.</a:t>
            </a:r>
          </a:p>
          <a:p>
            <a:pPr marL="0" indent="0">
              <a:buNone/>
            </a:pPr>
            <a:endParaRPr lang="en-GB" sz="1800" dirty="0">
              <a:solidFill>
                <a:srgbClr val="FFFFFF"/>
              </a:solidFill>
            </a:endParaRPr>
          </a:p>
          <a:p>
            <a:endParaRPr lang="en-GB" sz="1800" dirty="0">
              <a:solidFill>
                <a:srgbClr val="FFFFFF"/>
              </a:solidFill>
            </a:endParaRPr>
          </a:p>
          <a:p>
            <a:pPr marL="0" indent="0">
              <a:buNone/>
            </a:pPr>
            <a:endParaRPr lang="en-GB" sz="1800" dirty="0">
              <a:solidFill>
                <a:srgbClr val="FFFFFF"/>
              </a:solidFill>
            </a:endParaRPr>
          </a:p>
          <a:p>
            <a:pPr marL="342900" indent="-342900">
              <a:buFont typeface="+mj-lt"/>
              <a:buAutoNum type="arabicPeriod"/>
            </a:pPr>
            <a:endParaRPr lang="en-GB" sz="1800" dirty="0">
              <a:solidFill>
                <a:srgbClr val="FFFFFF"/>
              </a:solidFill>
            </a:endParaRPr>
          </a:p>
          <a:p>
            <a:pPr marL="0" indent="0">
              <a:buNone/>
            </a:pPr>
            <a:endParaRPr lang="en-GB" sz="1800" dirty="0">
              <a:solidFill>
                <a:srgbClr val="FFFFFF"/>
              </a:solidFill>
            </a:endParaRPr>
          </a:p>
          <a:p>
            <a:pPr marL="0" indent="0">
              <a:buNone/>
            </a:pPr>
            <a:endParaRPr lang="en-GB" sz="18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dirty="0">
                <a:solidFill>
                  <a:srgbClr val="1CADE4"/>
                </a:solidFill>
              </a:rPr>
              <a:t>The design process</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1800" dirty="0">
                <a:solidFill>
                  <a:srgbClr val="FFFFFF"/>
                </a:solidFill>
              </a:rPr>
              <a:t>There are many models that can be used to describe the design process. </a:t>
            </a:r>
          </a:p>
          <a:p>
            <a:pPr marL="0" indent="0">
              <a:buNone/>
            </a:pPr>
            <a:r>
              <a:rPr lang="en-GB" sz="1800" dirty="0">
                <a:solidFill>
                  <a:srgbClr val="FFFFFF"/>
                </a:solidFill>
              </a:rPr>
              <a:t>The design process is a series of stages that the design team go through to take a product from the initial concept to the final proposal. </a:t>
            </a:r>
          </a:p>
          <a:p>
            <a:pPr marL="0" indent="0">
              <a:buNone/>
            </a:pPr>
            <a:r>
              <a:rPr lang="en-GB" sz="1800" dirty="0">
                <a:solidFill>
                  <a:srgbClr val="FFFFFF"/>
                </a:solidFill>
              </a:rPr>
              <a:t>The following slides will look at each of the stages individually and explain what is involved. </a:t>
            </a:r>
          </a:p>
          <a:p>
            <a:pPr marL="0" indent="0">
              <a:buNone/>
            </a:pPr>
            <a:r>
              <a:rPr lang="en-GB" sz="1800" dirty="0">
                <a:solidFill>
                  <a:srgbClr val="FFFFFF"/>
                </a:solidFill>
              </a:rPr>
              <a:t>You will be expected to follow these stages in your own projects and assignments in class. Therefore, ensure that you remember the order correctly and are familiar with what is involved. </a:t>
            </a:r>
          </a:p>
          <a:p>
            <a:pPr marL="0" indent="0">
              <a:buNone/>
            </a:pPr>
            <a:endParaRPr lang="en-GB" sz="1800" dirty="0">
              <a:solidFill>
                <a:srgbClr val="FFFFFF"/>
              </a:solidFill>
            </a:endParaRPr>
          </a:p>
          <a:p>
            <a:pPr marL="0" indent="0">
              <a:buNone/>
            </a:pPr>
            <a:endParaRPr lang="en-GB" sz="1800" dirty="0">
              <a:solidFill>
                <a:srgbClr val="FFFFFF"/>
              </a:solidFill>
            </a:endParaRPr>
          </a:p>
          <a:p>
            <a:pPr marL="342900" indent="-342900">
              <a:buFont typeface="+mj-lt"/>
              <a:buAutoNum type="arabicPeriod"/>
            </a:pPr>
            <a:endParaRPr lang="en-GB" sz="1800" dirty="0">
              <a:solidFill>
                <a:srgbClr val="FFFFFF"/>
              </a:solidFill>
            </a:endParaRPr>
          </a:p>
          <a:p>
            <a:pPr marL="0" indent="0">
              <a:buNone/>
            </a:pPr>
            <a:endParaRPr lang="en-GB" sz="1800" dirty="0">
              <a:solidFill>
                <a:srgbClr val="FFFFFF"/>
              </a:solidFill>
            </a:endParaRPr>
          </a:p>
          <a:p>
            <a:pPr marL="0" indent="0">
              <a:buNone/>
            </a:pPr>
            <a:endParaRPr lang="en-GB" sz="1800" dirty="0">
              <a:solidFill>
                <a:srgbClr val="FFFFFF"/>
              </a:solidFill>
            </a:endParaRPr>
          </a:p>
        </p:txBody>
      </p:sp>
      <p:pic>
        <p:nvPicPr>
          <p:cNvPr id="5" name="Graphic 4" descr="Blueprint">
            <a:extLst>
              <a:ext uri="{FF2B5EF4-FFF2-40B4-BE49-F238E27FC236}">
                <a16:creationId xmlns:a16="http://schemas.microsoft.com/office/drawing/2014/main" id="{BC824826-C87C-4A48-9BC1-7DC59FD55A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2107" y="2971800"/>
            <a:ext cx="914400" cy="914400"/>
          </a:xfrm>
          <a:prstGeom prst="rect">
            <a:avLst/>
          </a:prstGeom>
        </p:spPr>
      </p:pic>
      <p:pic>
        <p:nvPicPr>
          <p:cNvPr id="7" name="Graphic 6" descr="Scribble">
            <a:extLst>
              <a:ext uri="{FF2B5EF4-FFF2-40B4-BE49-F238E27FC236}">
                <a16:creationId xmlns:a16="http://schemas.microsoft.com/office/drawing/2014/main" id="{ED867806-7671-442B-905F-84D5943E18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2107" y="1019478"/>
            <a:ext cx="914400" cy="914400"/>
          </a:xfrm>
          <a:prstGeom prst="rect">
            <a:avLst/>
          </a:prstGeom>
        </p:spPr>
      </p:pic>
      <p:pic>
        <p:nvPicPr>
          <p:cNvPr id="10" name="Graphic 9" descr="Drawing compass">
            <a:extLst>
              <a:ext uri="{FF2B5EF4-FFF2-40B4-BE49-F238E27FC236}">
                <a16:creationId xmlns:a16="http://schemas.microsoft.com/office/drawing/2014/main" id="{C7E62733-AEF4-4206-A1A5-6640A12549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22107" y="4924122"/>
            <a:ext cx="914400" cy="914400"/>
          </a:xfrm>
          <a:prstGeom prst="rect">
            <a:avLst/>
          </a:prstGeom>
        </p:spPr>
      </p:pic>
    </p:spTree>
    <p:extLst>
      <p:ext uri="{BB962C8B-B14F-4D97-AF65-F5344CB8AC3E}">
        <p14:creationId xmlns:p14="http://schemas.microsoft.com/office/powerpoint/2010/main" val="21249265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Design brief</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dirty="0">
                <a:solidFill>
                  <a:srgbClr val="FFFFFF"/>
                </a:solidFill>
              </a:rPr>
              <a:t>The design brief is the overall idea for the product. </a:t>
            </a:r>
          </a:p>
          <a:p>
            <a:pPr marL="0" indent="0">
              <a:buNone/>
            </a:pPr>
            <a:r>
              <a:rPr lang="en-GB" dirty="0">
                <a:solidFill>
                  <a:srgbClr val="FFFFFF"/>
                </a:solidFill>
              </a:rPr>
              <a:t>The brief may be asked of the design team by a client, to design a specific item.</a:t>
            </a:r>
          </a:p>
          <a:p>
            <a:pPr marL="0" indent="0">
              <a:buNone/>
            </a:pPr>
            <a:r>
              <a:rPr lang="en-GB" dirty="0">
                <a:solidFill>
                  <a:srgbClr val="FFFFFF"/>
                </a:solidFill>
              </a:rPr>
              <a:t>The brief may also arise from identifying a new need, therefore a new product. </a:t>
            </a:r>
          </a:p>
          <a:p>
            <a:pPr marL="0" indent="0">
              <a:buNone/>
            </a:pPr>
            <a:r>
              <a:rPr lang="en-GB" dirty="0">
                <a:solidFill>
                  <a:srgbClr val="FFFFFF"/>
                </a:solidFill>
              </a:rPr>
              <a:t>It may also be created to solve an existing problem or to improve upon an existing product. </a:t>
            </a:r>
          </a:p>
          <a:p>
            <a:pPr marL="0" indent="0">
              <a:buNone/>
            </a:pPr>
            <a:r>
              <a:rPr lang="en-GB" dirty="0">
                <a:solidFill>
                  <a:srgbClr val="FFFFFF"/>
                </a:solidFill>
              </a:rPr>
              <a:t>Essentially, the brief is what the product needs to do. </a:t>
            </a:r>
          </a:p>
        </p:txBody>
      </p:sp>
      <p:pic>
        <p:nvPicPr>
          <p:cNvPr id="2050" name="Picture 2" descr="How to Create a Website Design Brief - Business 2 Community">
            <a:extLst>
              <a:ext uri="{FF2B5EF4-FFF2-40B4-BE49-F238E27FC236}">
                <a16:creationId xmlns:a16="http://schemas.microsoft.com/office/drawing/2014/main" id="{BD7F2F22-49DD-4819-8FED-A48C98B9A6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700"/>
          <a:stretch/>
        </p:blipFill>
        <p:spPr bwMode="auto">
          <a:xfrm>
            <a:off x="4379976" y="1368722"/>
            <a:ext cx="4433459" cy="412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research</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sz="1800" dirty="0">
                <a:solidFill>
                  <a:srgbClr val="FFFFFF"/>
                </a:solidFill>
              </a:rPr>
              <a:t>Before you begin sketching ideas for a product, you should do plenty of research. </a:t>
            </a:r>
          </a:p>
          <a:p>
            <a:pPr marL="0" indent="0">
              <a:buNone/>
            </a:pPr>
            <a:r>
              <a:rPr lang="en-GB" sz="1800" dirty="0">
                <a:solidFill>
                  <a:srgbClr val="FFFFFF"/>
                </a:solidFill>
              </a:rPr>
              <a:t>You can conduct research by using books, magazines, going online, to see what existing products look like, what materials they are made from and why. </a:t>
            </a:r>
          </a:p>
          <a:p>
            <a:pPr marL="0" indent="0">
              <a:buNone/>
            </a:pPr>
            <a:r>
              <a:rPr lang="en-GB" sz="1800" dirty="0">
                <a:solidFill>
                  <a:srgbClr val="FFFFFF"/>
                </a:solidFill>
              </a:rPr>
              <a:t>You may also want to identify your target market (who you are selling the product to), and find out what they want from the product. You can do this by creating surveys and questionnaires that ask specific questions to help you get started with the design. </a:t>
            </a:r>
          </a:p>
        </p:txBody>
      </p:sp>
      <p:pic>
        <p:nvPicPr>
          <p:cNvPr id="3074" name="Picture 2">
            <a:extLst>
              <a:ext uri="{FF2B5EF4-FFF2-40B4-BE49-F238E27FC236}">
                <a16:creationId xmlns:a16="http://schemas.microsoft.com/office/drawing/2014/main" id="{C2AD2053-5038-49EE-8F64-8A77A7D183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64" r="20862"/>
          <a:stretch/>
        </p:blipFill>
        <p:spPr bwMode="auto">
          <a:xfrm>
            <a:off x="4298006" y="1740724"/>
            <a:ext cx="4496414" cy="350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49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Product specification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dirty="0">
                <a:solidFill>
                  <a:srgbClr val="FFFFFF"/>
                </a:solidFill>
              </a:rPr>
              <a:t>A product specification is a list of requirements that the product must fulfil. </a:t>
            </a:r>
          </a:p>
          <a:p>
            <a:pPr marL="0" indent="0">
              <a:buNone/>
            </a:pPr>
            <a:r>
              <a:rPr lang="en-GB" dirty="0">
                <a:solidFill>
                  <a:srgbClr val="FFFFFF"/>
                </a:solidFill>
              </a:rPr>
              <a:t>This list will likely come from a mixture of the brief (what the client has asked for) and your research (what the target market needs and wants). </a:t>
            </a:r>
          </a:p>
          <a:p>
            <a:pPr marL="0" indent="0">
              <a:buNone/>
            </a:pPr>
            <a:r>
              <a:rPr lang="en-GB" dirty="0">
                <a:solidFill>
                  <a:srgbClr val="FFFFFF"/>
                </a:solidFill>
              </a:rPr>
              <a:t>In creating this list, you have a starting point from which you can go on to begin sketching your first ideas.</a:t>
            </a:r>
          </a:p>
        </p:txBody>
      </p:sp>
      <p:pic>
        <p:nvPicPr>
          <p:cNvPr id="5" name="Picture 4">
            <a:extLst>
              <a:ext uri="{FF2B5EF4-FFF2-40B4-BE49-F238E27FC236}">
                <a16:creationId xmlns:a16="http://schemas.microsoft.com/office/drawing/2014/main" id="{28D545A8-314F-4027-8EEF-ED594D124418}"/>
              </a:ext>
            </a:extLst>
          </p:cNvPr>
          <p:cNvPicPr>
            <a:picLocks noChangeAspect="1"/>
          </p:cNvPicPr>
          <p:nvPr/>
        </p:nvPicPr>
        <p:blipFill rotWithShape="1">
          <a:blip r:embed="rId2"/>
          <a:srcRect l="6250" t="30390" r="64175" b="9381"/>
          <a:stretch/>
        </p:blipFill>
        <p:spPr>
          <a:xfrm>
            <a:off x="4298006" y="1052736"/>
            <a:ext cx="4402435" cy="5040560"/>
          </a:xfrm>
          <a:prstGeom prst="rect">
            <a:avLst/>
          </a:prstGeom>
        </p:spPr>
      </p:pic>
    </p:spTree>
    <p:extLst>
      <p:ext uri="{BB962C8B-B14F-4D97-AF65-F5344CB8AC3E}">
        <p14:creationId xmlns:p14="http://schemas.microsoft.com/office/powerpoint/2010/main" val="37039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Initial ideas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227840" cy="4941168"/>
          </a:xfrm>
        </p:spPr>
        <p:txBody>
          <a:bodyPr>
            <a:normAutofit/>
          </a:bodyPr>
          <a:lstStyle/>
          <a:p>
            <a:pPr marL="0" indent="0">
              <a:buNone/>
            </a:pPr>
            <a:r>
              <a:rPr lang="en-GB" sz="1800" dirty="0">
                <a:solidFill>
                  <a:srgbClr val="FFFFFF"/>
                </a:solidFill>
              </a:rPr>
              <a:t>To begin with, after your research and specification list is created, you will be asked to come up with around 6 different initial ideas for your design. </a:t>
            </a:r>
          </a:p>
          <a:p>
            <a:pPr marL="0" indent="0">
              <a:buNone/>
            </a:pPr>
            <a:r>
              <a:rPr lang="en-GB" sz="1800" dirty="0">
                <a:solidFill>
                  <a:srgbClr val="FFFFFF"/>
                </a:solidFill>
              </a:rPr>
              <a:t>These are the first ideas that come into your head for the overall look and shape of the product. </a:t>
            </a:r>
          </a:p>
          <a:p>
            <a:pPr marL="0" indent="0">
              <a:buNone/>
            </a:pPr>
            <a:r>
              <a:rPr lang="en-GB" sz="1800" dirty="0">
                <a:solidFill>
                  <a:srgbClr val="FFFFFF"/>
                </a:solidFill>
              </a:rPr>
              <a:t>These should be very sketchy, but are annotated (labelled with notes) to explain what the product does, what it is made from, how it functions (moves, goes together etc). </a:t>
            </a:r>
          </a:p>
        </p:txBody>
      </p:sp>
      <p:pic>
        <p:nvPicPr>
          <p:cNvPr id="4098" name="Picture 2" descr="Initial Designs - ajh@stcm">
            <a:extLst>
              <a:ext uri="{FF2B5EF4-FFF2-40B4-BE49-F238E27FC236}">
                <a16:creationId xmlns:a16="http://schemas.microsoft.com/office/drawing/2014/main" id="{849D7CD8-EC15-4E43-B460-0AED1D091A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9757" r="36462"/>
          <a:stretch/>
        </p:blipFill>
        <p:spPr bwMode="auto">
          <a:xfrm>
            <a:off x="4262081" y="1283524"/>
            <a:ext cx="4635221" cy="46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78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Idea analysis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sz="1800" dirty="0">
                <a:solidFill>
                  <a:srgbClr val="FFFFFF"/>
                </a:solidFill>
              </a:rPr>
              <a:t>You will be asked to look at all of your initial ideas and compare them against the product specification list. </a:t>
            </a:r>
          </a:p>
          <a:p>
            <a:pPr marL="0" indent="0">
              <a:buNone/>
            </a:pPr>
            <a:r>
              <a:rPr lang="en-GB" sz="1800" dirty="0">
                <a:solidFill>
                  <a:srgbClr val="FFFFFF"/>
                </a:solidFill>
              </a:rPr>
              <a:t>You will generate a scoring system, which enable you to decide which of the ideas to go on to develop, as it will score the highest. </a:t>
            </a:r>
          </a:p>
          <a:p>
            <a:pPr marL="0" indent="0">
              <a:buNone/>
            </a:pPr>
            <a:endParaRPr lang="en-GB" sz="1800" dirty="0">
              <a:solidFill>
                <a:srgbClr val="FFFFFF"/>
              </a:solidFill>
            </a:endParaRPr>
          </a:p>
        </p:txBody>
      </p:sp>
      <p:pic>
        <p:nvPicPr>
          <p:cNvPr id="5122" name="Picture 2" descr="Consumer Appliance Design - TEQZO Consulting">
            <a:extLst>
              <a:ext uri="{FF2B5EF4-FFF2-40B4-BE49-F238E27FC236}">
                <a16:creationId xmlns:a16="http://schemas.microsoft.com/office/drawing/2014/main" id="{03FC0DF9-F1C2-45F3-951F-3AD4FF508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76" y="2377074"/>
            <a:ext cx="4274493" cy="210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81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Design development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Autofit/>
          </a:bodyPr>
          <a:lstStyle/>
          <a:p>
            <a:pPr marL="0" indent="0">
              <a:buNone/>
            </a:pPr>
            <a:r>
              <a:rPr lang="en-GB" sz="1600" dirty="0">
                <a:solidFill>
                  <a:srgbClr val="FFFFFF"/>
                </a:solidFill>
              </a:rPr>
              <a:t>Once you have around 6 different initial ideas on paper (or you may have modelled them too), you will be asked to develop 1-2 of these ideas. </a:t>
            </a:r>
          </a:p>
          <a:p>
            <a:pPr marL="0" indent="0">
              <a:buNone/>
            </a:pPr>
            <a:r>
              <a:rPr lang="en-GB" sz="1600" dirty="0">
                <a:solidFill>
                  <a:srgbClr val="FFFFFF"/>
                </a:solidFill>
              </a:rPr>
              <a:t>By developing the ideas, you are required to go into more detail about how it looks, works and goes together. </a:t>
            </a:r>
          </a:p>
          <a:p>
            <a:pPr marL="0" indent="0">
              <a:buNone/>
            </a:pPr>
            <a:r>
              <a:rPr lang="en-GB" sz="1600" dirty="0">
                <a:solidFill>
                  <a:srgbClr val="FFFFFF"/>
                </a:solidFill>
              </a:rPr>
              <a:t>You will be required to look at the different design factors (explained in a later presentation), which will help you turn your initial idea into a better idea. </a:t>
            </a:r>
          </a:p>
          <a:p>
            <a:pPr marL="0" indent="0">
              <a:buNone/>
            </a:pPr>
            <a:r>
              <a:rPr lang="en-GB" sz="1600" dirty="0">
                <a:solidFill>
                  <a:srgbClr val="FFFFFF"/>
                </a:solidFill>
              </a:rPr>
              <a:t>You may also find that borrowing some of the other initial ideas and incorporating them into the final design, may be beneficial. </a:t>
            </a:r>
          </a:p>
        </p:txBody>
      </p:sp>
      <p:pic>
        <p:nvPicPr>
          <p:cNvPr id="6146" name="Picture 2" descr="Product Design &amp; Development - SA Design Solutions">
            <a:extLst>
              <a:ext uri="{FF2B5EF4-FFF2-40B4-BE49-F238E27FC236}">
                <a16:creationId xmlns:a16="http://schemas.microsoft.com/office/drawing/2014/main" id="{7385579F-4656-4BF5-8B23-B20C8AC1B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16" r="9552"/>
          <a:stretch/>
        </p:blipFill>
        <p:spPr bwMode="auto">
          <a:xfrm>
            <a:off x="4301117" y="1903129"/>
            <a:ext cx="4764245" cy="360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93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ABD3C-AA9E-4069-B566-FCDD6C81D397}">
  <ds:schemaRefs>
    <ds:schemaRef ds:uri="http://purl.org/dc/dcmitype/"/>
    <ds:schemaRef ds:uri="http://schemas.microsoft.com/office/2006/metadata/properties"/>
    <ds:schemaRef ds:uri="fb009bb9-7fd2-49f5-811f-13223d662051"/>
    <ds:schemaRef ds:uri="http://www.w3.org/XML/1998/namespace"/>
    <ds:schemaRef ds:uri="http://schemas.microsoft.com/office/infopath/2007/PartnerControls"/>
    <ds:schemaRef ds:uri="http://purl.org/dc/elements/1.1/"/>
    <ds:schemaRef ds:uri="http://schemas.microsoft.com/office/2006/documentManagement/types"/>
    <ds:schemaRef ds:uri="e77713bc-0ebc-4063-99a4-8848dbeddd29"/>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116</TotalTime>
  <Words>1043</Words>
  <Application>Microsoft Office PowerPoint</Application>
  <PresentationFormat>On-screen Show (4:3)</PresentationFormat>
  <Paragraphs>84</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Tw Cen MT</vt:lpstr>
      <vt:lpstr>Tw Cen MT Condensed</vt:lpstr>
      <vt:lpstr>Wingdings 3</vt:lpstr>
      <vt:lpstr>Integral</vt:lpstr>
      <vt:lpstr>1_Integral</vt:lpstr>
      <vt:lpstr>higher Design &amp; Manufacture</vt:lpstr>
      <vt:lpstr>Learning intentions &amp; success criteria</vt:lpstr>
      <vt:lpstr>The design process</vt:lpstr>
      <vt:lpstr>Design brief</vt:lpstr>
      <vt:lpstr>research</vt:lpstr>
      <vt:lpstr>Product specification</vt:lpstr>
      <vt:lpstr>Initial ideas</vt:lpstr>
      <vt:lpstr>Idea analysis</vt:lpstr>
      <vt:lpstr>Design development</vt:lpstr>
      <vt:lpstr>Final idea</vt:lpstr>
      <vt:lpstr>Plan for manufacture</vt:lpstr>
      <vt:lpstr>testing</vt:lpstr>
      <vt:lpstr>evaluation</vt:lpstr>
      <vt:lpstr>Complete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Mr Mathie</cp:lastModifiedBy>
  <cp:revision>18</cp:revision>
  <dcterms:created xsi:type="dcterms:W3CDTF">2020-05-18T09:31:07Z</dcterms:created>
  <dcterms:modified xsi:type="dcterms:W3CDTF">2022-08-24T11:20:09Z</dcterms:modified>
</cp:coreProperties>
</file>